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E7E4C-6936-B043-9D55-9A97D0466AA1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E8976-0BB0-AF4D-9ECA-8487F4B57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Dunkin’ Donuts began in 1950,</a:t>
            </a:r>
            <a:r>
              <a:rPr lang="en-US" baseline="0" dirty="0" smtClean="0"/>
              <a:t> entering the regular and iced coffee, donut, bagel and muffin markets. </a:t>
            </a:r>
          </a:p>
          <a:p>
            <a:r>
              <a:rPr lang="en-US" baseline="0" dirty="0" smtClean="0"/>
              <a:t>Today the company sells over 1.7 billion cups of coffee globally per year. </a:t>
            </a:r>
          </a:p>
          <a:p>
            <a:r>
              <a:rPr lang="en-US" baseline="0" dirty="0" smtClean="0"/>
              <a:t>Company’s pledge to excellence—taste testers sample around 200 cups of coffee each day.</a:t>
            </a:r>
          </a:p>
          <a:p>
            <a:r>
              <a:rPr lang="en-US" baseline="0" dirty="0" smtClean="0"/>
              <a:t>Around the 1990s is when the company started branching out internationally. Currently there are 10,500 stores in 31 countries. </a:t>
            </a:r>
          </a:p>
          <a:p>
            <a:r>
              <a:rPr lang="en-US" baseline="0" dirty="0" smtClean="0"/>
              <a:t>     In Spain, the company began in 1995. In 2007 the name was changed to Dunkin’ Coffee for easier recognition among patrons and to explain the product.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NPD Group / CREST®, Dunkin’ Donuts serves the most hot traditional and iced coffee in America.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Dunkin’ Donuts has earned the No. 1 ranking for customer loyalty in the coffee category by Brand Keys for seven years running.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2012, Dunkin’ Donuts’ restaurants had global franchisee-reported sales of approximately $6.9 billion.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Dunkin’ Donuts partnered with RF Binder in 2005, but began their large-scale social media campaign around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8976-0BB0-AF4D-9ECA-8487F4B577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Dunkin’ Donuts</a:t>
            </a:r>
            <a:r>
              <a:rPr lang="en-US" baseline="0" dirty="0" smtClean="0"/>
              <a:t> started using social media in 2008, but around 2011 was when </a:t>
            </a:r>
            <a:r>
              <a:rPr lang="en-US" dirty="0" smtClean="0"/>
              <a:t>RF Binder helped Dunkin’ Donuts create</a:t>
            </a:r>
            <a:r>
              <a:rPr lang="en-US" baseline="0" dirty="0" smtClean="0"/>
              <a:t> an aggressive PR campaign that would market DD as a brand that fits the lifestyle of today’s busy consumers.</a:t>
            </a:r>
          </a:p>
          <a:p>
            <a:r>
              <a:rPr lang="en-US" baseline="0" dirty="0" smtClean="0"/>
              <a:t>Josh </a:t>
            </a:r>
            <a:r>
              <a:rPr lang="en-US" baseline="0" dirty="0" err="1" smtClean="0"/>
              <a:t>Gitelson</a:t>
            </a:r>
            <a:r>
              <a:rPr lang="en-US" baseline="0" dirty="0" smtClean="0"/>
              <a:t>, executive managing director at RF Binder, helped structure the campaign on the basis that one must: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Fuel existing fan base. 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daily collaboration between company and client. 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social media programs fans can own. </a:t>
            </a:r>
          </a:p>
          <a:p>
            <a:r>
              <a:rPr lang="en-US" dirty="0" smtClean="0"/>
              <a:t>Wanted something with a fun personality,</a:t>
            </a:r>
            <a:r>
              <a:rPr lang="en-US" baseline="0" dirty="0" smtClean="0"/>
              <a:t> creating an emotional connection with fan base, and distinguish the brand from competitors.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social media campaign utilized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media platforms, including television, radio, out-of-home, mobile, social, online, as well as in-store to engage guests in as many ways as possible. DD used Twitter,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Pinterest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Vine, Blogs, Facebook, YouTube, an App for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android, and Google+.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Kevin Vine, marketing manager at DD, says, “We don’t own our social media channels, our fans do.”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idea was to create recognition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through the fans and air 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 featuring real fans, using social media, created from social content.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Costello, Dunkin’ Brands’ President of Global Marketing and Innovation, called the campaign,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“A push to put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guests in spotlight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. . .[It] 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 and unprecedented.”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Dunkin’ Donuts went through thousands of posts to Facebook and Twitter to select the first fans to appear in six new television commercials that were based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original social content.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campaign reached out to celebrities, athletes, charitable organizations, and attempted to make DD leadership accessible.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some of what was tried: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 followers develop nicknames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Coolatta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flavors. The best names earned $50 Dunkin' Donuts cards.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"Big N' Toasty Trivia Tuesdays" contest earned Dunkin' Donuts national trending topic status on Twitter twice.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celebrate new holiday menu items, fans tweeted photos of themselves in their holiday sweaters for the chance to win a Dunkin' Donuts gift card.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Apple Pie Day on Twitter, offering fans a prize for correctly guessing the type of apples used in the brand's warm apple pie.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Royal Wedding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Donut”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loggers’ "back to school gift basket" to promote Dunkin' coffee as perfect for parents who need to keep running.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result: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"America Runs on Dunkin'" garners tops placements in prestigious pubs, increases social media numbers on Facebook,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October 2010 to September 2011, Dunkin' Donuts received feature coverage in top national outlets, such as NBC's "Today Show," ABC's "Good Morning America," CBS News, "Fox &amp; Friends,"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 Today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Associated Press,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CNN,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York Times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Reuters,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Wall Street Journal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Huffington Post, AOL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Twitter followers by nearly 80%.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M likes on Facebook.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Billions of media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impressions.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leading brands in industry (compare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Starbucks, etc.)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DD doing today?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77% of Americans get coffee fix at home. “Do It Yourself” coffee and instructions in grocery stores.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 smart (a better for you menu that reaches out to media personnel and mommy bloggers).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 out to the Hispanic/Latino community.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lunch market.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Handling customer complaints has brought positive recognition to the company.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8976-0BB0-AF4D-9ECA-8487F4B577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www.hermanoff.net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www.prdaily.com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www.rfbinder.com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www.ragan.com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www.bulldogreporter.net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www.socialtimes.com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www.dunkindonuts.com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E8976-0BB0-AF4D-9ECA-8487F4B57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1YB8V9iV0qI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npPjkkV5A&amp;feature=em-share_video_user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10400" y="878879"/>
            <a:ext cx="1981200" cy="1828800"/>
          </a:xfrm>
        </p:spPr>
        <p:txBody>
          <a:bodyPr/>
          <a:lstStyle/>
          <a:p>
            <a:r>
              <a:rPr lang="en-US" dirty="0" smtClean="0"/>
              <a:t>By: </a:t>
            </a:r>
          </a:p>
          <a:p>
            <a:r>
              <a:rPr lang="en-US" dirty="0" smtClean="0"/>
              <a:t>Whitney Wilcox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62773"/>
            <a:ext cx="6324600" cy="1828800"/>
          </a:xfrm>
        </p:spPr>
        <p:txBody>
          <a:bodyPr/>
          <a:lstStyle/>
          <a:p>
            <a:r>
              <a:rPr lang="en-US" dirty="0" smtClean="0"/>
              <a:t>The Resurgence of Dunkin’ Donuts</a:t>
            </a:r>
            <a:endParaRPr lang="en-US" dirty="0"/>
          </a:p>
        </p:txBody>
      </p:sp>
      <p:pic>
        <p:nvPicPr>
          <p:cNvPr id="4" name="Picture 3" descr="Dunkin Donu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2649"/>
            <a:ext cx="8407652" cy="2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1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History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PR campaign and resurgence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Conclusion—Dunkin’ Donuts today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3" descr="f_91d281cc-6dfb-49ff-bf80-58e8a39d86a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21" y="3762727"/>
            <a:ext cx="2468739" cy="2468739"/>
          </a:xfrm>
          <a:prstGeom prst="rect">
            <a:avLst/>
          </a:prstGeom>
        </p:spPr>
      </p:pic>
      <p:pic>
        <p:nvPicPr>
          <p:cNvPr id="5" name="Picture 4" descr="f_b8d06c87-ac67-4b0f-9898-8b3ecd5dc9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18" y="3762727"/>
            <a:ext cx="2468739" cy="2468739"/>
          </a:xfrm>
          <a:prstGeom prst="rect">
            <a:avLst/>
          </a:prstGeom>
        </p:spPr>
      </p:pic>
      <p:pic>
        <p:nvPicPr>
          <p:cNvPr id="6" name="Picture 5" descr="f_f5306117-12e2-47a5-9afc-2b0b3573bfc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62728"/>
            <a:ext cx="2492022" cy="24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 smtClean="0">
                <a:latin typeface="Savoye LET Plain:1.0"/>
                <a:cs typeface="Savoye LET Plain:1.0"/>
              </a:rPr>
              <a:t>and </a:t>
            </a:r>
            <a:r>
              <a:rPr lang="en-US" dirty="0"/>
              <a:t>Present</a:t>
            </a:r>
          </a:p>
        </p:txBody>
      </p:sp>
      <p:pic>
        <p:nvPicPr>
          <p:cNvPr id="8" name="Content Placeholder 7" descr="Screen Shot 2014-05-14 at 12.36.53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4347"/>
          <a:stretch>
            <a:fillRect/>
          </a:stretch>
        </p:blipFill>
        <p:spPr>
          <a:xfrm>
            <a:off x="4239803" y="1993500"/>
            <a:ext cx="4522457" cy="2370667"/>
          </a:xfrm>
        </p:spPr>
      </p:pic>
      <p:pic>
        <p:nvPicPr>
          <p:cNvPr id="9" name="Picture 8" descr="icobd_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35112"/>
            <a:ext cx="3311407" cy="3612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2106277"/>
            <a:ext cx="33114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Began in 1950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3889" y="4741332"/>
            <a:ext cx="484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10,500 stores in 31 </a:t>
            </a:r>
            <a:r>
              <a:rPr lang="en-US" sz="3200" dirty="0" smtClean="0"/>
              <a:t>countries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RF Binder since 2005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667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Add some </a:t>
            </a:r>
            <a:r>
              <a:rPr lang="en-US" sz="3600" dirty="0" smtClean="0">
                <a:latin typeface="Savoye LET Plain:1.0"/>
                <a:cs typeface="Savoye LET Plain:1.0"/>
              </a:rPr>
              <a:t>social media . . .</a:t>
            </a:r>
            <a:endParaRPr lang="en-US" sz="3600" dirty="0"/>
          </a:p>
        </p:txBody>
      </p:sp>
      <p:pic>
        <p:nvPicPr>
          <p:cNvPr id="11" name="Content Placeholder 10" descr="Screen Shot 2014-05-14 at 12.47.3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3" b="12893"/>
          <a:stretch>
            <a:fillRect/>
          </a:stretch>
        </p:blipFill>
        <p:spPr>
          <a:xfrm>
            <a:off x="3442371" y="3730653"/>
            <a:ext cx="5319889" cy="2788680"/>
          </a:xfrm>
        </p:spPr>
      </p:pic>
      <p:sp>
        <p:nvSpPr>
          <p:cNvPr id="13" name="TextBox 12"/>
          <p:cNvSpPr txBox="1"/>
          <p:nvPr/>
        </p:nvSpPr>
        <p:spPr>
          <a:xfrm>
            <a:off x="381000" y="5873002"/>
            <a:ext cx="306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https://www.youtube.com/watch?v=1YB8V9iV0qI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871036"/>
            <a:ext cx="83812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S</a:t>
            </a:r>
            <a:r>
              <a:rPr lang="en-US" sz="3200" dirty="0" smtClean="0"/>
              <a:t>ocial media campaign “stars” fans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Twitter and #</a:t>
            </a:r>
            <a:r>
              <a:rPr lang="en-US" sz="3200" dirty="0" err="1" smtClean="0"/>
              <a:t>mydunkin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Adapting to fit current trends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5" name="Picture 14" descr="Screen Shot 2014-05-13 at 5.44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0653"/>
            <a:ext cx="2771530" cy="19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47333"/>
            <a:ext cx="8381260" cy="4179145"/>
          </a:xfrm>
        </p:spPr>
        <p:txBody>
          <a:bodyPr>
            <a:normAutofit lnSpcReduction="10000"/>
          </a:bodyPr>
          <a:lstStyle/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lvl="8"/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45720" indent="0">
              <a:buNone/>
            </a:pPr>
            <a:r>
              <a:rPr lang="en-US" dirty="0" smtClean="0">
                <a:hlinkClick r:id="rId3"/>
              </a:rPr>
              <a:t>https://www.youtube.com/watch?v=omnpPjkkV5A&amp;feature=em-share_video_user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4" descr="10345813_10152774087008238_704784112404181278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5999"/>
            <a:ext cx="3822779" cy="2561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1212" y="1947333"/>
            <a:ext cx="3871048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/>
              <a:buChar char="•"/>
            </a:pPr>
            <a:r>
              <a:rPr lang="en-US" sz="3200" dirty="0" smtClean="0"/>
              <a:t>Twitter </a:t>
            </a:r>
            <a:r>
              <a:rPr lang="en-US" sz="3200" dirty="0"/>
              <a:t>followers by nearly 80</a:t>
            </a:r>
            <a:r>
              <a:rPr lang="en-US" sz="3200" dirty="0" smtClean="0"/>
              <a:t>%</a:t>
            </a:r>
            <a:endParaRPr lang="en-US" sz="3200" dirty="0"/>
          </a:p>
          <a:p>
            <a:pPr marL="171450" lvl="0" indent="-171450">
              <a:buFont typeface="Arial"/>
              <a:buChar char="•"/>
            </a:pPr>
            <a:r>
              <a:rPr lang="en-US" sz="3200" dirty="0"/>
              <a:t>11 M likes on </a:t>
            </a:r>
            <a:r>
              <a:rPr lang="en-US" sz="3200" dirty="0" smtClean="0"/>
              <a:t>Facebook</a:t>
            </a:r>
            <a:endParaRPr lang="en-US" sz="3200" dirty="0"/>
          </a:p>
          <a:p>
            <a:pPr marL="171450" lvl="0" indent="-171450">
              <a:buFont typeface="Arial"/>
              <a:buChar char="•"/>
            </a:pPr>
            <a:r>
              <a:rPr lang="en-US" sz="3200" dirty="0" smtClean="0"/>
              <a:t>One of leading brands in industry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457200">
              <a:defRPr/>
            </a:pPr>
            <a:endParaRPr lang="en-US" dirty="0"/>
          </a:p>
          <a:p>
            <a:pPr defTabSz="457200">
              <a:defRPr/>
            </a:pPr>
            <a:endParaRPr lang="en-US" dirty="0"/>
          </a:p>
          <a:p>
            <a:pPr defTabSz="457200">
              <a:defRPr/>
            </a:pPr>
            <a:endParaRPr lang="en-US" dirty="0"/>
          </a:p>
          <a:p>
            <a:pPr defTabSz="457200"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4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132</TotalTime>
  <Words>379</Words>
  <Application>Microsoft Macintosh PowerPoint</Application>
  <PresentationFormat>On-screen Show (4:3)</PresentationFormat>
  <Paragraphs>101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Grid</vt:lpstr>
      <vt:lpstr>The Resurgence of Dunkin’ Donuts</vt:lpstr>
      <vt:lpstr>Agenda</vt:lpstr>
      <vt:lpstr>Past and Present</vt:lpstr>
      <vt:lpstr>Add some social media . . .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Resurgence of Dunkin Donuts</dc:title>
  <dc:creator>Debi  Wilcox</dc:creator>
  <cp:lastModifiedBy>Debi  Wilcox</cp:lastModifiedBy>
  <cp:revision>11</cp:revision>
  <dcterms:created xsi:type="dcterms:W3CDTF">2014-05-14T05:54:43Z</dcterms:created>
  <dcterms:modified xsi:type="dcterms:W3CDTF">2015-03-02T19:16:36Z</dcterms:modified>
</cp:coreProperties>
</file>